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60" r:id="rId5"/>
    <p:sldId id="645" r:id="rId6"/>
    <p:sldId id="351" r:id="rId7"/>
    <p:sldId id="352" r:id="rId8"/>
    <p:sldId id="353" r:id="rId9"/>
    <p:sldId id="354" r:id="rId10"/>
    <p:sldId id="714" r:id="rId11"/>
    <p:sldId id="515" r:id="rId12"/>
    <p:sldId id="356" r:id="rId13"/>
    <p:sldId id="358" r:id="rId14"/>
    <p:sldId id="359" r:id="rId15"/>
    <p:sldId id="665" r:id="rId16"/>
    <p:sldId id="667" r:id="rId17"/>
    <p:sldId id="395" r:id="rId18"/>
    <p:sldId id="396" r:id="rId19"/>
    <p:sldId id="668" r:id="rId20"/>
    <p:sldId id="672" r:id="rId21"/>
    <p:sldId id="673" r:id="rId22"/>
    <p:sldId id="671" r:id="rId23"/>
    <p:sldId id="669" r:id="rId24"/>
    <p:sldId id="397" r:id="rId25"/>
    <p:sldId id="398" r:id="rId26"/>
    <p:sldId id="402" r:id="rId27"/>
    <p:sldId id="400" r:id="rId28"/>
    <p:sldId id="678" r:id="rId29"/>
    <p:sldId id="679" r:id="rId30"/>
    <p:sldId id="682" r:id="rId31"/>
    <p:sldId id="683" r:id="rId32"/>
    <p:sldId id="680" r:id="rId33"/>
    <p:sldId id="681" r:id="rId34"/>
    <p:sldId id="674" r:id="rId35"/>
    <p:sldId id="685" r:id="rId36"/>
    <p:sldId id="686" r:id="rId37"/>
    <p:sldId id="688" r:id="rId38"/>
    <p:sldId id="687" r:id="rId39"/>
    <p:sldId id="684" r:id="rId40"/>
    <p:sldId id="676" r:id="rId41"/>
    <p:sldId id="677" r:id="rId42"/>
    <p:sldId id="596" r:id="rId43"/>
    <p:sldId id="660" r:id="rId44"/>
    <p:sldId id="661" r:id="rId45"/>
    <p:sldId id="662" r:id="rId46"/>
    <p:sldId id="663" r:id="rId47"/>
    <p:sldId id="664" r:id="rId48"/>
    <p:sldId id="652" r:id="rId49"/>
    <p:sldId id="653" r:id="rId50"/>
    <p:sldId id="654" r:id="rId51"/>
    <p:sldId id="655" r:id="rId52"/>
    <p:sldId id="656" r:id="rId53"/>
    <p:sldId id="657" r:id="rId54"/>
    <p:sldId id="650" r:id="rId55"/>
    <p:sldId id="424" r:id="rId56"/>
    <p:sldId id="349" r:id="rId57"/>
    <p:sldId id="345" r:id="rId58"/>
    <p:sldId id="651" r:id="rId59"/>
    <p:sldId id="666" r:id="rId60"/>
    <p:sldId id="644" r:id="rId61"/>
    <p:sldId id="343" r:id="rId6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huchang Zhou" initials="" lastIdx="2" clrIdx="0"/>
  <p:cmAuthor id="1" name="茅佳源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48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commentAuthors" Target="commentAuthors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Shape 4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Shape 5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Shape 7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Shape 8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97" name="Shape 97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27" name="Shape 127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Shape 864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65" name="Shape 865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wrap="square"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 panose="020B0604020202020204"/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Shape 870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</a:p>
        </p:txBody>
      </p:sp>
      <p:sp>
        <p:nvSpPr>
          <p:cNvPr id="871" name="Shape 871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</a:p>
        </p:txBody>
      </p:sp>
      <p:sp>
        <p:nvSpPr>
          <p:cNvPr id="103" name="Shape 10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8" name="Shape 18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9" name="Shape 19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0" name="Shape 20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1" name="Shape 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标题和竖排文字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83" name="Shape 83"/>
          <p:cNvSpPr txBox="1"/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4" name="Shape 84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5" name="Shape 85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6" name="Shape 86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7" name="Shape 8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垂直排列标题与&#10;文本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90" name="Shape 90"/>
          <p:cNvSpPr txBox="1"/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1" name="Shape 9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2" name="Shape 9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93" name="Shape 9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4" name="Shape 24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5" name="Shape 25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6" name="Shape 26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7" name="Shape 27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8" name="Shape 2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6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1" name="Shape 31"/>
          <p:cNvSpPr txBox="1"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 panose="020B0604020202020204"/>
              <a:buNone/>
              <a:defRPr sz="24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20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8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 panose="020B0604020202020204"/>
              <a:buNone/>
              <a:defRPr sz="16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2" name="Shape 3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3" name="Shape 3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4" name="Shape 3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" name="Shape 3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8" name="Shape 38"/>
          <p:cNvSpPr txBox="1"/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39" name="Shape 39"/>
          <p:cNvSpPr txBox="1"/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0" name="Shape 4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2" name="Shape 4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3" name="Shape 4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6" name="Shape 46"/>
          <p:cNvSpPr txBox="1"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7" name="Shape 47"/>
          <p:cNvSpPr txBox="1"/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8" name="Shape 48"/>
          <p:cNvSpPr txBox="1"/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24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8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600" b="1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9" name="Shape 49"/>
          <p:cNvSpPr txBox="1"/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0" name="Shape 50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1" name="Shape 51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2" name="Shape 52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3" name="Shape 5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7" name="Shape 57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8" name="Shape 58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9" name="Shape 5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2" name="Shape 62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3" name="Shape 63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4" name="Shape 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内容与标题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7" name="Shape 67"/>
          <p:cNvSpPr txBox="1"/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8" name="Shape 68"/>
          <p:cNvSpPr txBox="1"/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69" name="Shape 69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0" name="Shape 70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1" name="Shape 71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72" name="Shape 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5" name="Shape 75"/>
          <p:cNvSpPr/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6" name="Shape 76"/>
          <p:cNvSpPr txBox="1"/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16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 panose="020B0604020202020204"/>
              <a:buNone/>
              <a:defRPr sz="1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Shape 77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8" name="Shape 78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9" name="Shape 79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5952226"/>
            <a:ext cx="2950390" cy="905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Shape 12"/>
          <p:cNvSpPr txBox="1"/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3" name="Shape 13"/>
          <p:cNvSpPr txBox="1"/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4" name="Shape 14"/>
          <p:cNvSpPr txBox="1"/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0" Type="http://schemas.openxmlformats.org/officeDocument/2006/relationships/notesSlide" Target="../notesSlides/notesSlide42.xml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1" Type="http://schemas.openxmlformats.org/officeDocument/2006/relationships/notesSlide" Target="../notesSlides/notesSlide43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1" Type="http://schemas.openxmlformats.org/officeDocument/2006/relationships/notesSlide" Target="../notesSlides/notesSlide49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ctrTitle"/>
          </p:nvPr>
        </p:nvSpPr>
        <p:spPr>
          <a:xfrm>
            <a:off x="298450" y="1122680"/>
            <a:ext cx="11557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5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Scene Text Detection and Recognition: The Deep Learning Era</a:t>
            </a:r>
            <a:endParaRPr lang="en-US" sz="5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0" name="Shape 100"/>
          <p:cNvSpPr txBox="1"/>
          <p:nvPr>
            <p:ph type="subTitle" idx="1"/>
          </p:nvPr>
        </p:nvSpPr>
        <p:spPr>
          <a:xfrm>
            <a:off x="1524000" y="3602038"/>
            <a:ext cx="9144000" cy="2265362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endParaRPr sz="2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>
                <a:latin typeface="Calibri Light" panose="020F0302020204030204" charset="0"/>
              </a:rPr>
              <a:t>Dr. Cong Yao</a:t>
            </a:r>
            <a:endParaRPr lang="en-US">
              <a:latin typeface="Calibri Light" panose="020F0302020204030204" charset="0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Megvii (Face++) Researcher</a:t>
            </a:r>
            <a:endParaRPr lang="en-US" sz="2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yaocong@megvii.com</a:t>
            </a:r>
            <a:endParaRPr lang="en-US" sz="2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230188"/>
            <a:ext cx="11273869" cy="776460"/>
            <a:chOff x="0" y="158619"/>
            <a:chExt cx="11273869" cy="77646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0" y="935079"/>
              <a:ext cx="11273869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59000">
                    <a:sysClr val="window" lastClr="FFFFFF">
                      <a:alpha val="21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13" name="组合 12"/>
            <p:cNvGrpSpPr/>
            <p:nvPr/>
          </p:nvGrpSpPr>
          <p:grpSpPr>
            <a:xfrm>
              <a:off x="0" y="158619"/>
              <a:ext cx="5724000" cy="700019"/>
              <a:chOff x="0" y="158619"/>
              <a:chExt cx="5724000" cy="700019"/>
            </a:xfrm>
          </p:grpSpPr>
          <p:grpSp>
            <p:nvGrpSpPr>
              <p:cNvPr id="14" name="组合 13"/>
              <p:cNvGrpSpPr/>
              <p:nvPr/>
            </p:nvGrpSpPr>
            <p:grpSpPr>
              <a:xfrm flipH="1">
                <a:off x="0" y="780260"/>
                <a:ext cx="5724000" cy="78378"/>
                <a:chOff x="6911145" y="6507480"/>
                <a:chExt cx="4984946" cy="78378"/>
              </a:xfrm>
            </p:grpSpPr>
            <p:sp>
              <p:nvSpPr>
                <p:cNvPr id="17" name="任意多边形 16"/>
                <p:cNvSpPr/>
                <p:nvPr/>
              </p:nvSpPr>
              <p:spPr>
                <a:xfrm flipH="1" flipV="1">
                  <a:off x="10182596" y="6507480"/>
                  <a:ext cx="1713495" cy="78378"/>
                </a:xfrm>
                <a:custGeom>
                  <a:avLst/>
                  <a:gdLst>
                    <a:gd name="connsiteX0" fmla="*/ 1585578 w 1713495"/>
                    <a:gd name="connsiteY0" fmla="*/ 78378 h 78378"/>
                    <a:gd name="connsiteX1" fmla="*/ 0 w 1713495"/>
                    <a:gd name="connsiteY1" fmla="*/ 78378 h 78378"/>
                    <a:gd name="connsiteX2" fmla="*/ 0 w 1713495"/>
                    <a:gd name="connsiteY2" fmla="*/ 0 h 78378"/>
                    <a:gd name="connsiteX3" fmla="*/ 1713495 w 1713495"/>
                    <a:gd name="connsiteY3" fmla="*/ 0 h 78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3495" h="78378">
                      <a:moveTo>
                        <a:pt x="1585578" y="78378"/>
                      </a:moveTo>
                      <a:lnTo>
                        <a:pt x="0" y="78378"/>
                      </a:lnTo>
                      <a:lnTo>
                        <a:pt x="0" y="0"/>
                      </a:lnTo>
                      <a:lnTo>
                        <a:pt x="1713495" y="0"/>
                      </a:lnTo>
                      <a:close/>
                    </a:path>
                  </a:pathLst>
                </a:custGeom>
                <a:solidFill>
                  <a:srgbClr val="61D6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8" name="平行四边形 17"/>
                <p:cNvSpPr/>
                <p:nvPr/>
              </p:nvSpPr>
              <p:spPr>
                <a:xfrm flipH="1" flipV="1">
                  <a:off x="8909105" y="6507480"/>
                  <a:ext cx="12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19" name="平行四边形 18"/>
                <p:cNvSpPr/>
                <p:nvPr/>
              </p:nvSpPr>
              <p:spPr>
                <a:xfrm flipH="1" flipV="1">
                  <a:off x="8031615" y="6507480"/>
                  <a:ext cx="900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0" name="平行四边形 19"/>
                <p:cNvSpPr/>
                <p:nvPr/>
              </p:nvSpPr>
              <p:spPr>
                <a:xfrm flipH="1" flipV="1">
                  <a:off x="765812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1" name="平行四边形 20"/>
                <p:cNvSpPr/>
                <p:nvPr/>
              </p:nvSpPr>
              <p:spPr>
                <a:xfrm flipH="1" flipV="1">
                  <a:off x="728463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 flipH="1" flipV="1">
                  <a:off x="691114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10600030101010101" charset="-122"/>
                    <a:cs typeface="+mn-cs"/>
                  </a:endParaRPr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205271" y="158619"/>
                <a:ext cx="2341985" cy="445131"/>
              </a:xfrm>
              <a:prstGeom prst="rect">
                <a:avLst/>
              </a:prstGeom>
              <a:noFill/>
              <a:ln w="38100" cap="flat" cmpd="sng" algn="ctr">
                <a:solidFill>
                  <a:srgbClr val="49BB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69973" y="203963"/>
                <a:ext cx="25620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AI </a:t>
                </a: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研习社</a:t>
                </a:r>
                <a:r>
                  <a:rPr kumimoji="0" lang="en-US" altLang="zh-CN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 ·  </a:t>
                </a:r>
                <a:r>
                  <a:rPr kumimoji="0" lang="zh-CN" altLang="en-US" sz="18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大讲堂</a:t>
                </a:r>
                <a:endPara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9BB88"/>
                  </a:solidFill>
                  <a:effectLst/>
                  <a:uLnTx/>
                  <a:uFillTx/>
                  <a:latin typeface="Microsoft JhengHei UI" panose="020B0604030504040204" pitchFamily="34" charset="-120"/>
                  <a:ea typeface="Microsoft JhengHei UI" panose="020B0604030504040204" pitchFamily="34" charset="-120"/>
                </a:endParaRPr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Challenges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1415415"/>
            <a:ext cx="4904740" cy="3447415"/>
          </a:xfrm>
          <a:prstGeom prst="rect">
            <a:avLst/>
          </a:prstGeom>
        </p:spPr>
      </p:pic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935220"/>
            <a:ext cx="1005840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Diversity of scene text: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different colors, scales, orientations, fonts, languages…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Challenges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935220"/>
            <a:ext cx="1005840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Complexity of background: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 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elements like signs, fences, bricks, and grasses are virtually undistinguishable from true text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5980" y="1297940"/>
            <a:ext cx="5400040" cy="349504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Challenges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935220"/>
            <a:ext cx="1005840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Various interference factors: 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 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noise, blur, non-uniform illumination, low resolution, partial occlusion…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9875" y="1330960"/>
            <a:ext cx="6571615" cy="35140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</a:rPr>
              <a:t>Recent Advances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and Representative Algorithms</a:t>
            </a:r>
            <a:endParaRPr lang="en-US">
              <a:solidFill>
                <a:srgbClr val="E8488B"/>
              </a:solidFill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289560" y="1772920"/>
            <a:ext cx="11621135" cy="1938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Drawing inspirations from general </a:t>
            </a:r>
            <a:r>
              <a:rPr lang="en-US" sz="4000">
                <a:latin typeface="Calibri Light" panose="020F0302020204030204" charset="0"/>
                <a:sym typeface="Calibri" panose="020F0502020204030204"/>
              </a:rPr>
              <a:t>semantic segmentation </a:t>
            </a: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and </a:t>
            </a:r>
            <a:r>
              <a:rPr lang="en-US" sz="4000">
                <a:latin typeface="Calibri Light" panose="020F0302020204030204" charset="0"/>
                <a:sym typeface="Calibri" panose="020F0502020204030204"/>
              </a:rPr>
              <a:t>object detection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Holistic, Multi-Channel Prediction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720590"/>
            <a:ext cx="10501630" cy="100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holistic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 sz="2400" b="0" i="1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vs.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local</a:t>
            </a:r>
            <a:endParaRPr lang="en-US" sz="2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detection is casted as a semantic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segmentation </a:t>
            </a: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problem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conceptionally and functionally different from previous sliding-window or connected component based approaches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Yao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Scene Text Detection via Holistic, Multi-Channel Prediction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2016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arXiv preprint arXiv:1606.09002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75510" y="1445895"/>
            <a:ext cx="7840980" cy="32029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38825" y="3275330"/>
            <a:ext cx="51371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local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218305"/>
            <a:ext cx="10501630" cy="100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holistic, pixel-wise</a:t>
            </a: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predictions: text region map, character map and linking orientation map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detections are formed using these three maps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can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simultaneously </a:t>
            </a: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handle horizontal, multi-oriented and curved text in real-world natural images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Yao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Scene Text Detection via Holistic, Multi-Channel Prediction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2016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arXiv preprint arXiv:1606.09002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" y="1631315"/>
            <a:ext cx="11729085" cy="2223770"/>
          </a:xfrm>
          <a:prstGeom prst="rect">
            <a:avLst/>
          </a:prstGeom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Holistic, Multi-Channel Prediction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TextBoxes</a:t>
            </a:r>
            <a:endParaRPr lang="en-US" sz="4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Liao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TextBoxes: A Fast Text Detector with a Single Deep Neural Network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AAAI, 2017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5" name="Shape 106"/>
          <p:cNvSpPr txBox="1"/>
          <p:nvPr>
            <p:ph type="body" idx="1"/>
          </p:nvPr>
        </p:nvSpPr>
        <p:spPr>
          <a:xfrm>
            <a:off x="1097280" y="5026025"/>
            <a:ext cx="10674985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a text detection </a:t>
            </a: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method inspired by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SSD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both high accuracy and efficiency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endParaRPr lang="en-US" b="0" i="0" u="none" strike="noStrike" cap="none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4855" y="1529080"/>
            <a:ext cx="8161655" cy="3249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Rotation Proposals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719955"/>
            <a:ext cx="1031875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 multi-oriented text detection method based on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Faster RCNN </a:t>
            </a:r>
            <a:endParaRPr lang="en-US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propose several modifications to better detect scene text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Ma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Arbitrary-Oriented Scene Text Detection via Rotation Proposals.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arxiv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 201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150" y="1376680"/>
            <a:ext cx="8013065" cy="3112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Rotation Proposals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863465"/>
            <a:ext cx="1031875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anchor strategy: add orientations, change aspect ratios </a:t>
            </a:r>
            <a:endParaRPr lang="en-US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RRoI pooling layer: to handle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rotated 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boxes 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Ma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Arbitrary-Oriented Scene Text Detection via Rotation Proposals.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arxiv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 201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650" y="1797050"/>
            <a:ext cx="550481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820" y="1868805"/>
            <a:ext cx="5638165" cy="2152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Recent Advances and Representative Algorithms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Corner Localization and Region Segmentation</a:t>
            </a:r>
            <a:b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</a:b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CVPR 2018)</a:t>
            </a:r>
            <a:r>
              <a:rPr lang="en-US" sz="4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sz="4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Lyu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Multi-Oriented Scene Text Detection via Corner Localization and Region Segmentation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CVPR, 2018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5" name="Shape 106"/>
          <p:cNvSpPr txBox="1"/>
          <p:nvPr>
            <p:ph type="body" idx="1"/>
          </p:nvPr>
        </p:nvSpPr>
        <p:spPr>
          <a:xfrm>
            <a:off x="1097280" y="4667250"/>
            <a:ext cx="10674985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a compound text detection </a:t>
            </a: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method</a:t>
            </a: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: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</a:rPr>
              <a:t>corner localization</a:t>
            </a: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 and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</a:rPr>
              <a:t>region segmentation</a:t>
            </a:r>
            <a:endParaRPr lang="en-US" b="0" i="0" u="none" strike="noStrike" cap="none">
              <a:solidFill>
                <a:srgbClr val="E8488B"/>
              </a:solidFill>
              <a:latin typeface="Calibri Light" panose="020F0302020204030204" charset="0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endParaRPr lang="en-US" b="0" i="0" u="none" strike="noStrike" cap="none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3825" y="1844040"/>
            <a:ext cx="9418320" cy="266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Corner Localization and Region Segmentation</a:t>
            </a:r>
            <a:endParaRPr lang="en-US" sz="4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Lyu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Multi-Oriented Scene Text Detection via Corner Localization and Region Segmentation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CVPR, 2018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5" name="Shape 106"/>
          <p:cNvSpPr txBox="1"/>
          <p:nvPr>
            <p:ph type="body" idx="1"/>
          </p:nvPr>
        </p:nvSpPr>
        <p:spPr>
          <a:xfrm>
            <a:off x="1097280" y="5097780"/>
            <a:ext cx="10674985" cy="34099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corner localization: corner detection with SSD</a:t>
            </a:r>
            <a:endParaRPr lang="en-US" b="0" i="0" u="none" strike="noStrike" cap="none">
              <a:solidFill>
                <a:schemeClr val="tx1"/>
              </a:solidFill>
              <a:latin typeface="Calibri Light" panose="020F0302020204030204" charset="0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chemeClr val="tx1"/>
                </a:solidFill>
                <a:latin typeface="Calibri Light" panose="020F0302020204030204" charset="0"/>
              </a:rPr>
              <a:t>region segmentation: position-sensitive segmentation with R-FCN</a:t>
            </a:r>
            <a:endParaRPr lang="en-US" b="0" i="0" u="none" strike="noStrike" cap="none">
              <a:solidFill>
                <a:schemeClr val="tx1"/>
              </a:solidFill>
              <a:latin typeface="Calibri Light" panose="020F0302020204030204" charset="0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endParaRPr lang="en-US" b="0" i="0" u="none" strike="noStrike" cap="none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4905" y="1444625"/>
            <a:ext cx="7376160" cy="347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" name="Shape 105"/>
          <p:cNvSpPr txBox="1"/>
          <p:nvPr/>
        </p:nvSpPr>
        <p:spPr>
          <a:xfrm>
            <a:off x="289560" y="1772920"/>
            <a:ext cx="11621135" cy="1938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Simpler Pipelines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EAST </a:t>
            </a:r>
            <a:r>
              <a:rPr lang="en-US" sz="4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(A Megvii work in CVPR 2017)</a:t>
            </a:r>
            <a:endParaRPr lang="en-US" sz="4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Zhou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EAST: An Efficient and Accurate Scene Text Detector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CVPR, 2017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pic>
        <p:nvPicPr>
          <p:cNvPr id="41988" name="Shape 180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09800" y="1483678"/>
            <a:ext cx="7772400" cy="2841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Shape 106"/>
          <p:cNvSpPr txBox="1"/>
          <p:nvPr>
            <p:ph type="body" idx="1"/>
          </p:nvPr>
        </p:nvSpPr>
        <p:spPr>
          <a:xfrm>
            <a:off x="1097280" y="4864100"/>
            <a:ext cx="10501630" cy="100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highly simplified pipeline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EAST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Zhou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EAST: An Efficient and Accurate Scene Text Detector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CVPR, 2017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5" name="Shape 106"/>
          <p:cNvSpPr txBox="1"/>
          <p:nvPr>
            <p:ph type="body" idx="1"/>
          </p:nvPr>
        </p:nvSpPr>
        <p:spPr>
          <a:xfrm>
            <a:off x="1097280" y="4361815"/>
            <a:ext cx="10501630" cy="100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main idea: p</a:t>
            </a: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redict location, scale and orientation of text with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a single model and multiple loss functions (multi-task training)</a:t>
            </a:r>
            <a:endParaRPr lang="en-US" sz="2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+mn-ea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advantanges: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190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None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         (a). accuracy: a</a:t>
            </a: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llow for end-to-end training and optimization 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190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None/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          (b). efficiency: remove redundant stages and processings 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5844" name="Shape 177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876675" y="1199515"/>
            <a:ext cx="4438650" cy="30772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EAST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Zhou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EAST: An Efficient and Accurate Scene Text Detector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CVPR, 2017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pic>
        <p:nvPicPr>
          <p:cNvPr id="44037" name="Shape 181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719830" y="1311275"/>
            <a:ext cx="4752340" cy="31667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Shape 106"/>
          <p:cNvSpPr txBox="1"/>
          <p:nvPr/>
        </p:nvSpPr>
        <p:spPr>
          <a:xfrm>
            <a:off x="1097280" y="4417695"/>
            <a:ext cx="10501630" cy="13798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strike a good balance between accuracy and speed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code available</a:t>
            </a: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at: https://github.com/argman/EAST  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(reimplemented by a student outside Megvii (Face++), credit goes to @argman)</a:t>
            </a:r>
            <a:endParaRPr lang="en-US" sz="2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now an official module in OpenCV </a:t>
            </a:r>
            <a:r>
              <a:rPr lang="en-US" sz="12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(https://github.com/opencv/opencv/blob/63564039640c81256ccfedf77899e37746352d45/samples/dnn/text_detection.cpp)</a:t>
            </a:r>
            <a:endParaRPr lang="en-US" sz="12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289560" y="1772920"/>
            <a:ext cx="11621135" cy="1938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Handling text instances of arbitrary shapes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TextSnake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ECCV 2018)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559935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 novel and flexible representation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able to effectively and precisely describe the geometric properties, such as location, scale, and bending of curved text, while the other representations (axis-aligned rectangle, rotated rectangle or quadrangle) struggle 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Long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TextSnake: A Flexible Representation for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Detecting Text of Arbitrary Shapes,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ECCV,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60855"/>
            <a:ext cx="10532745" cy="2379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TextSnake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ECCV 2018)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559935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 text instance is described as a sequence of ordered, overlapping disks centered at symmetric axes, each of which is associated with potentially variable radius and orientation 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Long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TextSnake: A Flexible Representation for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Detecting Text of Arbitrary Shapes,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ECCV,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47265" y="1852930"/>
            <a:ext cx="3288665" cy="2412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0830" y="2461260"/>
            <a:ext cx="4429125" cy="3816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0830" y="3147695"/>
            <a:ext cx="1847850" cy="428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TextSnake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ECCV 2018)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5140325"/>
            <a:ext cx="10501630" cy="11169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such geometry attributes of text instances are estimated via FCN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Long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TextSnake: A Flexible Representation for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Detecting Text of Arbitrary Shapes,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ECCV,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1395" y="1510665"/>
            <a:ext cx="5109210" cy="3435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Recent Advances</a:t>
            </a:r>
            <a:r>
              <a:rPr lang="en-US">
                <a:latin typeface="Calibri Light" panose="020F0302020204030204" charset="0"/>
                <a:sym typeface="+mn-ea"/>
              </a:rPr>
              <a:t> and Representative Algorithms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Mask TextSpotter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ECCV 2018)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559935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an end-to-end system for both text detection and recognition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inspired by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Mask R-CNN</a:t>
            </a:r>
            <a:endParaRPr lang="en-US" sz="2400" b="0" i="0" u="none" strike="noStrike" cap="none">
              <a:solidFill>
                <a:srgbClr val="E8488B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Lyu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Mask TextSpotter: An End-to-End Trainable Neural Network for Spotting Text with Arbitrary Shapes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ECCV,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6025" y="1758315"/>
            <a:ext cx="9759950" cy="250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Mask TextSpotter 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Calibri" panose="020F0502020204030204"/>
              </a:rPr>
              <a:t>(A Megvii work in ECCV 2018)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559935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RPN for text proposal generation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Fast R-CNN for proposal classification and regression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mask branch for character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segmentaion </a:t>
            </a: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and recognition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Lyu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Mask TextSpotter: An End-to-End Trainable Neural Network for Spotting Text with Arbitrary Shapes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ECCV,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9730" y="1629410"/>
            <a:ext cx="8892540" cy="26358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289560" y="1772920"/>
            <a:ext cx="11621135" cy="1938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Attention for text recognition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CRNN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5205730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CNN</a:t>
            </a:r>
            <a:r>
              <a:rPr lang="en-US" altLang="zh-CN" sz="2400" b="0" i="0" u="none" strike="noStrike" cap="none">
                <a:latin typeface="Calibri Light" panose="020F0302020204030204" charset="0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+RNN+CTC, </a:t>
            </a: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end-to-end trainable,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no attention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standard method in this field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Shi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An End-to-End Trainable Neural Network for Image-Based Sequence Recognition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and Its Application to Scene Text Recognition,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TPAMI, 2017.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3085" y="866775"/>
            <a:ext cx="3466465" cy="4175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ASTER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762500"/>
            <a:ext cx="10501630" cy="1252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altLang="zh-CN" sz="2400" b="0" i="0" u="none" strike="noStrike" cap="none">
                <a:latin typeface="Calibri Light" panose="020F0302020204030204" charset="0"/>
                <a:ea typeface="宋体" panose="02010600030101010101" pitchFamily="2" charset="-122"/>
                <a:cs typeface="Calibri" panose="020F0502020204030204"/>
                <a:sym typeface="Calibri" panose="020F0502020204030204"/>
              </a:rPr>
              <a:t>automatic rectification before recognition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Shi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ASTER: An Attentional Scene Text Recognizer with Flexible Rectification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TPAMI,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285" y="2082165"/>
            <a:ext cx="10933430" cy="2114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ASTER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5069205"/>
            <a:ext cx="10501630" cy="94551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altLang="zh-CN">
                <a:latin typeface="Calibri Light" panose="020F0302020204030204" charset="0"/>
                <a:ea typeface="宋体" panose="02010600030101010101" pitchFamily="2" charset="-122"/>
                <a:sym typeface="Calibri" panose="020F0502020204030204"/>
              </a:rPr>
              <a:t>rectification module: STN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recognition </a:t>
            </a:r>
            <a:r>
              <a:rPr lang="en-US" altLang="zh-CN">
                <a:latin typeface="Calibri Light" panose="020F0302020204030204" charset="0"/>
                <a:ea typeface="宋体" panose="02010600030101010101" pitchFamily="2" charset="-122"/>
                <a:sym typeface="Calibri" panose="020F0502020204030204"/>
              </a:rPr>
              <a:t>module</a:t>
            </a: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: CNN+RNN with attention 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Shi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ASTER: An Attentional Scene Text Recognizer with Flexible Rectification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TPAMI, 2018.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1824355"/>
            <a:ext cx="5562600" cy="25977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230" y="1329690"/>
            <a:ext cx="2955925" cy="34740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FAN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906010"/>
            <a:ext cx="10501630" cy="12522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propose the concept of attention drift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force deviated attentions to focus on target areas (character centers)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66035" y="6194425"/>
            <a:ext cx="89154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Cheng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Focusing Attention: Towards Accurate Text Recognition in Natural Images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ICCV, 2017.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6080" y="821690"/>
            <a:ext cx="3799840" cy="4027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289560" y="1772920"/>
            <a:ext cx="11621135" cy="193865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Adoption of synthetic data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SynthText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846955"/>
            <a:ext cx="10501630" cy="1167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a synthetically generated scene text image dataset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widely used for scene text detection and recognition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Gupta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Synthetic Data for Text Localisation in Natural Images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 CVPR, 2016.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3545" y="1347470"/>
            <a:ext cx="6264275" cy="3158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SynthText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5137785"/>
            <a:ext cx="10501630" cy="98742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segmentation and geometry estimation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local colour/texture sensitive placement</a:t>
            </a:r>
            <a:endParaRPr lang="en-US" sz="2400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Gupta </a:t>
            </a:r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et al.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. </a:t>
            </a:r>
            <a:r>
              <a:rPr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Synthetic Data for Text Localisation in Natural Images</a:t>
            </a:r>
            <a:r>
              <a:rPr 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, CVPR, 2016.</a:t>
            </a:r>
            <a:endParaRPr 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165" y="1466850"/>
            <a:ext cx="8789670" cy="3595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as a Carrier of High-Level Semantics 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6" name="Shape 106"/>
          <p:cNvSpPr txBox="1"/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/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is a creature of humankind that</a:t>
            </a: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carries rich and precise high level semantics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conveys human thoughts and emotions </a:t>
            </a: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4025" y="3287395"/>
            <a:ext cx="4261485" cy="25152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125" y="3287395"/>
            <a:ext cx="3246120" cy="24790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Summary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Common characteristics in recent phase</a:t>
            </a:r>
            <a:endParaRPr lang="en-US">
              <a:latin typeface="Calibri Light" panose="020F0302020204030204" charset="0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ideas borrowed from methods for segmentation and object detection, like  FCN, SSD and Faster-RCNN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highly simplified pipelines, removing intermediate steps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handling text of arbitrary shapes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attenion for text recognition 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+mn-ea"/>
              </a:rPr>
              <a:t>adoption of synthetic data</a:t>
            </a:r>
            <a:endParaRPr lang="en-US">
              <a:solidFill>
                <a:schemeClr val="tx1"/>
              </a:solidFill>
              <a:latin typeface="Calibri Light" panose="020F0302020204030204" charset="0"/>
              <a:sym typeface="+mn-ea"/>
            </a:endParaRPr>
          </a:p>
          <a:p>
            <a:pPr marL="508000" lvl="1" indent="0" rtl="0">
              <a:lnSpc>
                <a:spcPct val="110000"/>
              </a:lnSpc>
              <a:spcBef>
                <a:spcPts val="0"/>
              </a:spcBef>
              <a:buNone/>
            </a:pPr>
            <a:endParaRPr lang="en-US">
              <a:solidFill>
                <a:srgbClr val="E8488B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endParaRPr lang="en-US">
              <a:solidFill>
                <a:srgbClr val="E8488B"/>
              </a:solidFill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lnSpc>
                <a:spcPct val="110000"/>
              </a:lnSpc>
              <a:spcBef>
                <a:spcPts val="0"/>
              </a:spcBef>
            </a:pPr>
            <a:endParaRPr lang="en-US">
              <a:solidFill>
                <a:srgbClr val="FF0000"/>
              </a:solidFill>
              <a:latin typeface="Calibri Light" panose="020F0302020204030204" charset="0"/>
              <a:sym typeface="+mn-ea"/>
            </a:endParaRPr>
          </a:p>
          <a:p>
            <a:pPr marL="914400" lvl="0" indent="-406400" rtl="0">
              <a:lnSpc>
                <a:spcPct val="110000"/>
              </a:lnSpc>
              <a:spcBef>
                <a:spcPts val="0"/>
              </a:spcBef>
            </a:pPr>
            <a:endParaRPr lang="en-US">
              <a:latin typeface="Calibri Light" panose="020F0302020204030204" charset="0"/>
            </a:endParaRPr>
          </a:p>
          <a:p>
            <a:pPr marL="914400" lvl="0" indent="-406400" rtl="0">
              <a:spcBef>
                <a:spcPts val="0"/>
              </a:spcBef>
            </a:pP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Recent Advances</a:t>
            </a:r>
            <a:r>
              <a:rPr lang="en-US">
                <a:latin typeface="Calibri Light" panose="020F0302020204030204" charset="0"/>
                <a:sym typeface="+mn-ea"/>
              </a:rPr>
              <a:t> and Representative Algorithms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Multi-Lingual Text Detection and Recognition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Images from ICDAR 2017 MLT competition. Homepage: 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http://rrc.cvc.uab.es/?ch=8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21430" y="1460500"/>
            <a:ext cx="1721485" cy="12852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85" y="3635375"/>
            <a:ext cx="1952625" cy="1457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875" y="3442970"/>
            <a:ext cx="1238885" cy="16497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390" y="1460500"/>
            <a:ext cx="1672590" cy="22269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390" y="3797300"/>
            <a:ext cx="1952625" cy="1295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9155" y="2911475"/>
            <a:ext cx="1638300" cy="21812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7250" y="1460500"/>
            <a:ext cx="1952625" cy="11144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9935" y="1460500"/>
            <a:ext cx="1747520" cy="1304290"/>
          </a:xfrm>
          <a:prstGeom prst="rect">
            <a:avLst/>
          </a:prstGeom>
        </p:spPr>
      </p:pic>
      <p:sp>
        <p:nvSpPr>
          <p:cNvPr id="16" name="Shape 105"/>
          <p:cNvSpPr txBox="1"/>
          <p:nvPr/>
        </p:nvSpPr>
        <p:spPr>
          <a:xfrm>
            <a:off x="734695" y="5035550"/>
            <a:ext cx="10991215" cy="1045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Can we find</a:t>
            </a:r>
            <a:r>
              <a:rPr lang="en-US" sz="32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unified approaches for handling different scripts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? </a:t>
            </a:r>
            <a:endParaRPr lang="en-US" sz="32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Reading Text of Arbitrary Shapes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Images from Total-Text and IIIT-5K Word, respectively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734695" y="5035550"/>
            <a:ext cx="10991215" cy="1045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Can we find unified approaches for t</a:t>
            </a:r>
            <a:r>
              <a:rPr lang="en-US" sz="3200">
                <a:latin typeface="Calibri Light" panose="020F0302020204030204" charset="0"/>
                <a:sym typeface="Calibri" panose="020F0502020204030204"/>
              </a:rPr>
              <a:t>ext instances of </a:t>
            </a:r>
            <a:r>
              <a:rPr lang="en-US" sz="3200">
                <a:solidFill>
                  <a:schemeClr val="tx1"/>
                </a:solidFill>
                <a:latin typeface="Calibri Light" panose="020F0302020204030204" charset="0"/>
                <a:sym typeface="Calibri" panose="020F0502020204030204"/>
              </a:rPr>
              <a:t>arbitrary shapes (e.g., horizontal, oriented, curved)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? </a:t>
            </a:r>
            <a:endParaRPr lang="en-US" sz="32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 descr="2012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37575" y="2857818"/>
            <a:ext cx="1254760" cy="819785"/>
          </a:xfrm>
          <a:prstGeom prst="rect">
            <a:avLst/>
          </a:prstGeom>
        </p:spPr>
      </p:pic>
      <p:pic>
        <p:nvPicPr>
          <p:cNvPr id="8" name="图片 7" descr="2448_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2330" y="3825240"/>
            <a:ext cx="2560320" cy="1061085"/>
          </a:xfrm>
          <a:prstGeom prst="rect">
            <a:avLst/>
          </a:prstGeom>
        </p:spPr>
      </p:pic>
      <p:pic>
        <p:nvPicPr>
          <p:cNvPr id="17" name="图片 16" descr="2524_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7965" y="3822065"/>
            <a:ext cx="2320925" cy="1064260"/>
          </a:xfrm>
          <a:prstGeom prst="rect">
            <a:avLst/>
          </a:prstGeom>
        </p:spPr>
      </p:pic>
      <p:pic>
        <p:nvPicPr>
          <p:cNvPr id="18" name="图片 17" descr="2540_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130" y="1621155"/>
            <a:ext cx="1254760" cy="1048385"/>
          </a:xfrm>
          <a:prstGeom prst="rect">
            <a:avLst/>
          </a:prstGeom>
        </p:spPr>
      </p:pic>
      <p:pic>
        <p:nvPicPr>
          <p:cNvPr id="20" name="图片 19" descr="2523_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2330" y="2877185"/>
            <a:ext cx="2510790" cy="781050"/>
          </a:xfrm>
          <a:prstGeom prst="rect">
            <a:avLst/>
          </a:prstGeom>
        </p:spPr>
      </p:pic>
      <p:pic>
        <p:nvPicPr>
          <p:cNvPr id="21" name="图片 20" descr="671_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790" y="2869248"/>
            <a:ext cx="1562735" cy="796925"/>
          </a:xfrm>
          <a:prstGeom prst="rect">
            <a:avLst/>
          </a:prstGeom>
        </p:spPr>
      </p:pic>
      <p:pic>
        <p:nvPicPr>
          <p:cNvPr id="22" name="图片 21" descr="134_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330" y="1621155"/>
            <a:ext cx="1905000" cy="1099820"/>
          </a:xfrm>
          <a:prstGeom prst="rect">
            <a:avLst/>
          </a:prstGeom>
        </p:spPr>
      </p:pic>
      <p:pic>
        <p:nvPicPr>
          <p:cNvPr id="23" name="图片 22" descr="11_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2285" y="1621155"/>
            <a:ext cx="1838325" cy="1007745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7370" y="2005330"/>
            <a:ext cx="4796155" cy="2578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Image Synthesis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Images from SynthText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734695" y="5035550"/>
            <a:ext cx="10991215" cy="1045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How to synthesize more </a:t>
            </a:r>
            <a:r>
              <a:rPr lang="en-US" sz="32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realistic and diverse</a:t>
            </a: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text images?  </a:t>
            </a:r>
            <a:endParaRPr lang="en-US" sz="32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8090" y="1438275"/>
            <a:ext cx="4669155" cy="35972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Model Robustness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Liao et al.. Scene Text Recognition from Two-Dimensional Perspective, AAAI, 2019 </a:t>
            </a:r>
            <a:endParaRPr lang="en-US" altLang="zh-CN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Shape 105"/>
          <p:cNvSpPr txBox="1"/>
          <p:nvPr/>
        </p:nvSpPr>
        <p:spPr>
          <a:xfrm>
            <a:off x="734695" y="4610735"/>
            <a:ext cx="10991215" cy="147066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 panose="020F0502020204030204"/>
              <a:buNone/>
              <a:defRPr sz="4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Existing recognition models seem to be very sensitive to subtle disturbances (e.g., small shift, rotation, distortion). How to make them more robust?  </a:t>
            </a:r>
            <a:endParaRPr lang="en-US" sz="32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1937385"/>
            <a:ext cx="10534650" cy="1509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Recent Advances</a:t>
            </a:r>
            <a:r>
              <a:rPr lang="en-US">
                <a:latin typeface="Calibri Light" panose="020F0302020204030204" charset="0"/>
                <a:sym typeface="+mn-ea"/>
              </a:rPr>
              <a:t> and Representative Algorithms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Information Extraction from Cards/Certificates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Available at: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https://www.faceplusplus.com.cn/card-recognition/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20388"/>
          <a:stretch>
            <a:fillRect/>
          </a:stretch>
        </p:blipFill>
        <p:spPr>
          <a:xfrm>
            <a:off x="2326640" y="1565275"/>
            <a:ext cx="7538085" cy="399351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Information Extraction from Cards/Certificates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Available at:</a:t>
            </a:r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https://www.faceplusplus.com.cn/bank-card-recognition/#demo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  <a:p>
            <a:r>
              <a:rPr lang="zh-CN" altLang="en-US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                       https://www.faceplusplus.com.cn/license-plate-recognition/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r="29947"/>
          <a:stretch>
            <a:fillRect/>
          </a:stretch>
        </p:blipFill>
        <p:spPr>
          <a:xfrm>
            <a:off x="822960" y="1694180"/>
            <a:ext cx="5029200" cy="26638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625" y="2632710"/>
            <a:ext cx="4194810" cy="297307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734695" y="5250815"/>
            <a:ext cx="10991215" cy="104584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32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What if we need to recognize hundreds of types of cards/certificates/receipts? </a:t>
            </a:r>
            <a:endParaRPr lang="en-US" sz="32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735" y="706755"/>
            <a:ext cx="2709545" cy="16395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48733"/>
          <a:stretch>
            <a:fillRect/>
          </a:stretch>
        </p:blipFill>
        <p:spPr>
          <a:xfrm>
            <a:off x="6290310" y="710565"/>
            <a:ext cx="2268855" cy="16319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" y="658178"/>
            <a:ext cx="2999105" cy="17367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9805" y="769620"/>
            <a:ext cx="2527935" cy="1513840"/>
          </a:xfrm>
          <a:prstGeom prst="rect">
            <a:avLst/>
          </a:prstGeom>
        </p:spPr>
      </p:pic>
      <p:pic>
        <p:nvPicPr>
          <p:cNvPr id="8" name="图片 7" descr="IMG_38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0" y="2985770"/>
            <a:ext cx="2465070" cy="18484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4790" y="2986088"/>
            <a:ext cx="2463165" cy="18478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7665" y="2762885"/>
            <a:ext cx="2630170" cy="229425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97545" y="2652078"/>
            <a:ext cx="1697355" cy="251587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14610" y="2747645"/>
            <a:ext cx="1744345" cy="23247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as a Cue in Visual Recognition 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-2147482621" descr="语义模糊性"/>
          <p:cNvPicPr>
            <a:picLocks noChangeAspect="1"/>
          </p:cNvPicPr>
          <p:nvPr/>
        </p:nvPicPr>
        <p:blipFill>
          <a:blip r:embed="rId1"/>
          <a:srcRect l="49653" b="6372"/>
          <a:stretch>
            <a:fillRect/>
          </a:stretch>
        </p:blipFill>
        <p:spPr>
          <a:xfrm>
            <a:off x="4058285" y="1974850"/>
            <a:ext cx="4142740" cy="32188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4801235" y="3065780"/>
            <a:ext cx="3159125" cy="1128395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Solution: TemplateOCR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Will be available soon at: https://www.faceplusplus.com.cn/ 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478915"/>
            <a:ext cx="10515600" cy="469773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A general framework for recognizing text from </a:t>
            </a:r>
            <a:r>
              <a:rPr lang="en-US" sz="2000">
                <a:solidFill>
                  <a:srgbClr val="E8488B"/>
                </a:solidFill>
                <a:latin typeface="Calibri Light" panose="020F0302020204030204" charset="0"/>
              </a:rPr>
              <a:t>structured</a:t>
            </a:r>
            <a:r>
              <a:rPr lang="en-US" sz="2000">
                <a:latin typeface="Calibri Light" panose="020F0302020204030204" charset="0"/>
              </a:rPr>
              <a:t> </a:t>
            </a:r>
            <a:r>
              <a:rPr lang="en-US" sz="2000">
                <a:latin typeface="Calibri Light" panose="020F0302020204030204" charset="0"/>
                <a:sym typeface="Calibri" panose="020F0502020204030204"/>
              </a:rPr>
              <a:t>cards/certificates/receipts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9725" y="1391285"/>
            <a:ext cx="6445885" cy="3553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607060" y="365125"/>
            <a:ext cx="10991215" cy="132588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Solution: TemplateOCR</a:t>
            </a:r>
            <a:endParaRPr lang="en-US" sz="4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807970" y="6194425"/>
            <a:ext cx="848233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2">
                    <a:lumMod val="50000"/>
                  </a:schemeClr>
                </a:solidFill>
                <a:latin typeface="Calibri Light" panose="020F0302020204030204" charset="0"/>
              </a:rPr>
              <a:t>Will be available soon at: https://www.faceplusplus.com.cn/ </a:t>
            </a:r>
            <a:endParaRPr lang="zh-CN" altLang="en-US">
              <a:solidFill>
                <a:schemeClr val="tx2">
                  <a:lumMod val="50000"/>
                </a:schemeClr>
              </a:solidFill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478915"/>
            <a:ext cx="10515600" cy="469773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Upload a clean image -&gt; Specify fields to be recognized -&gt;  Go! (</a:t>
            </a:r>
            <a:r>
              <a:rPr lang="en-US" sz="2000">
                <a:solidFill>
                  <a:srgbClr val="E8488B"/>
                </a:solidFill>
                <a:latin typeface="Calibri Light" panose="020F0302020204030204" charset="0"/>
              </a:rPr>
              <a:t>API ready instantly</a:t>
            </a:r>
            <a:r>
              <a:rPr lang="en-US" sz="2000">
                <a:latin typeface="Calibri Light" panose="020F0302020204030204" charset="0"/>
              </a:rPr>
              <a:t>)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No training, no waiting!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20035" y="1366520"/>
            <a:ext cx="6552565" cy="362902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Outline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130" name="Shape 130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Background and Overview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Recent Advances</a:t>
            </a:r>
            <a:r>
              <a:rPr lang="en-US">
                <a:latin typeface="Calibri Light" panose="020F0302020204030204" charset="0"/>
                <a:sym typeface="+mn-ea"/>
              </a:rPr>
              <a:t> and Representative Algorithms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Future Trends and Potential Directions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  <a:sym typeface="+mn-ea"/>
              </a:rPr>
              <a:t>Typical Applications</a:t>
            </a:r>
            <a:endParaRPr lang="en-US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Conclusion</a:t>
            </a:r>
            <a:endParaRPr lang="en-US">
              <a:solidFill>
                <a:srgbClr val="E8488B"/>
              </a:solidFill>
              <a:latin typeface="Calibri Light" panose="020F0302020204030204" charset="0"/>
              <a:sym typeface="+mn-ea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  <a:sym typeface="+mn-ea"/>
              </a:rPr>
              <a:t>Conclusion</a:t>
            </a:r>
            <a:endParaRPr lang="en-US">
              <a:latin typeface="Calibri Light" panose="020F0302020204030204" charset="0"/>
              <a:sym typeface="+mn-ea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lnSpc>
                <a:spcPct val="12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Grand challenges remain</a:t>
            </a:r>
            <a:endParaRPr lang="en-US">
              <a:latin typeface="Calibri Light" panose="020F0302020204030204" charset="0"/>
            </a:endParaRPr>
          </a:p>
          <a:p>
            <a:pPr marL="914400" lvl="0" indent="-406400" rtl="0">
              <a:lnSpc>
                <a:spcPct val="120000"/>
              </a:lnSpc>
              <a:spcBef>
                <a:spcPts val="0"/>
              </a:spcBef>
            </a:pPr>
            <a:r>
              <a:rPr lang="en-US" sz="2400" b="1">
                <a:solidFill>
                  <a:srgbClr val="E8488B"/>
                </a:solidFill>
                <a:latin typeface="Calibri Light" panose="020F0302020204030204" charset="0"/>
              </a:rPr>
              <a:t>Diversity of text</a:t>
            </a:r>
            <a:r>
              <a:rPr lang="en-US" sz="2400">
                <a:latin typeface="Calibri Light" panose="020F0302020204030204" charset="0"/>
              </a:rPr>
              <a:t>: language, font, orientation, arrangement, etc.</a:t>
            </a:r>
            <a:endParaRPr lang="en-US" sz="2400">
              <a:latin typeface="Calibri Light" panose="020F0302020204030204" charset="0"/>
            </a:endParaRPr>
          </a:p>
          <a:p>
            <a:pPr marL="914400" lvl="0" indent="-406400" rtl="0">
              <a:lnSpc>
                <a:spcPct val="120000"/>
              </a:lnSpc>
              <a:spcBef>
                <a:spcPts val="0"/>
              </a:spcBef>
            </a:pPr>
            <a:r>
              <a:rPr lang="en-US" sz="2400" b="1">
                <a:solidFill>
                  <a:srgbClr val="E8488B"/>
                </a:solidFill>
                <a:latin typeface="Calibri Light" panose="020F0302020204030204" charset="0"/>
              </a:rPr>
              <a:t>Complexity of background</a:t>
            </a:r>
            <a:r>
              <a:rPr lang="en-US" sz="2400">
                <a:latin typeface="Calibri Light" panose="020F0302020204030204" charset="0"/>
              </a:rPr>
              <a:t>: virtually undistinguishable elements (signs, fences, bricks and grasses, </a:t>
            </a:r>
            <a:r>
              <a:rPr lang="en-US" sz="2400">
                <a:latin typeface="Calibri Light" panose="020F0302020204030204" charset="0"/>
                <a:sym typeface="+mn-ea"/>
              </a:rPr>
              <a:t>etc.</a:t>
            </a:r>
            <a:r>
              <a:rPr lang="en-US" sz="2400">
                <a:latin typeface="Calibri Light" panose="020F0302020204030204" charset="0"/>
              </a:rPr>
              <a:t>)</a:t>
            </a:r>
            <a:endParaRPr lang="en-US" sz="2400">
              <a:latin typeface="Calibri Light" panose="020F0302020204030204" charset="0"/>
            </a:endParaRPr>
          </a:p>
          <a:p>
            <a:pPr marL="914400" lvl="0" indent="-406400" rtl="0">
              <a:lnSpc>
                <a:spcPct val="120000"/>
              </a:lnSpc>
              <a:spcBef>
                <a:spcPts val="0"/>
              </a:spcBef>
            </a:pPr>
            <a:r>
              <a:rPr lang="en-US" sz="2400" b="1">
                <a:solidFill>
                  <a:srgbClr val="E8488B"/>
                </a:solidFill>
                <a:latin typeface="Calibri Light" panose="020F0302020204030204" charset="0"/>
              </a:rPr>
              <a:t>Interferences</a:t>
            </a:r>
            <a:r>
              <a:rPr lang="en-US" sz="2400">
                <a:latin typeface="Calibri Light" panose="020F0302020204030204" charset="0"/>
              </a:rPr>
              <a:t>: noise, blur, distortion, low resolution, nonuniform illumination, partial occlusion, </a:t>
            </a:r>
            <a:r>
              <a:rPr lang="en-US" sz="2400">
                <a:latin typeface="Calibri Light" panose="020F0302020204030204" charset="0"/>
                <a:sym typeface="+mn-ea"/>
              </a:rPr>
              <a:t>etc.</a:t>
            </a:r>
            <a:endParaRPr lang="en-US" sz="2400">
              <a:latin typeface="Calibri Light" panose="020F0302020204030204" charset="0"/>
            </a:endParaRPr>
          </a:p>
          <a:p>
            <a:pPr marL="990600" lvl="1" indent="0" rtl="0">
              <a:spcBef>
                <a:spcPts val="0"/>
              </a:spcBef>
              <a:buNone/>
            </a:pPr>
            <a:endParaRPr lang="en-US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  <a:ea typeface="华文中宋" panose="02010600040101010101" charset="-122"/>
                <a:sym typeface="+mn-ea"/>
              </a:rPr>
              <a:t>Conclusion</a:t>
            </a:r>
            <a:endParaRPr lang="en-US">
              <a:latin typeface="Calibri Light" panose="020F0302020204030204" charset="0"/>
              <a:ea typeface="华文中宋" panose="02010600040101010101" charset="-122"/>
              <a:sym typeface="+mn-ea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Future Trends</a:t>
            </a: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914400" lvl="1" indent="-3810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Stronger models (</a:t>
            </a:r>
            <a:r>
              <a:rPr lang="en-US">
                <a:solidFill>
                  <a:srgbClr val="E8488B"/>
                </a:solidFill>
                <a:latin typeface="Calibri Light" panose="020F0302020204030204" charset="0"/>
                <a:ea typeface="华文中宋" panose="02010600040101010101" charset="-122"/>
              </a:rPr>
              <a:t>accuracy, efficiency, and </a:t>
            </a:r>
            <a:r>
              <a:rPr lang="en-US" b="1">
                <a:solidFill>
                  <a:srgbClr val="E8488B"/>
                </a:solidFill>
                <a:latin typeface="Calibri Light" panose="020F0302020204030204" charset="0"/>
                <a:ea typeface="华文中宋" panose="02010600040101010101" charset="-122"/>
              </a:rPr>
              <a:t>robustness</a:t>
            </a: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)</a:t>
            </a: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914400" lvl="1" indent="-3810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Muiti-oriented and c</a:t>
            </a:r>
            <a:r>
              <a:rPr lang="en-US">
                <a:latin typeface="Calibri Light" panose="020F0302020204030204" charset="0"/>
                <a:ea typeface="华文中宋" panose="02010600040101010101" charset="-122"/>
                <a:sym typeface="+mn-ea"/>
              </a:rPr>
              <a:t>urved</a:t>
            </a: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 text</a:t>
            </a: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914400" lvl="1" indent="-3810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Muiti-language text</a:t>
            </a: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914400" lvl="1" indent="-381000" rtl="0">
              <a:lnSpc>
                <a:spcPct val="110000"/>
              </a:lnSpc>
              <a:spcBef>
                <a:spcPts val="0"/>
              </a:spcBef>
            </a:pPr>
            <a:r>
              <a:rPr lang="en-US">
                <a:latin typeface="Calibri Light" panose="020F0302020204030204" charset="0"/>
                <a:ea typeface="华文中宋" panose="02010600040101010101" charset="-122"/>
              </a:rPr>
              <a:t>Text image synthesis</a:t>
            </a: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457200" lvl="0" indent="-406400" rtl="0">
              <a:lnSpc>
                <a:spcPct val="110000"/>
              </a:lnSpc>
              <a:spcBef>
                <a:spcPts val="0"/>
              </a:spcBef>
            </a:pPr>
            <a:endParaRPr lang="en-US">
              <a:latin typeface="Calibri Light" panose="020F0302020204030204" charset="0"/>
              <a:ea typeface="华文中宋" panose="02010600040101010101" charset="-122"/>
            </a:endParaRPr>
          </a:p>
          <a:p>
            <a:pPr marL="50800" lvl="0" indent="0" rtl="0">
              <a:lnSpc>
                <a:spcPct val="110000"/>
              </a:lnSpc>
              <a:spcBef>
                <a:spcPts val="0"/>
              </a:spcBef>
              <a:buNone/>
            </a:pPr>
            <a:endParaRPr lang="en-US" sz="2400">
              <a:latin typeface="Calibri Light" panose="020F0302020204030204" charset="0"/>
              <a:ea typeface="华文中宋" panose="02010600040101010101" charset="-122"/>
            </a:endParaRPr>
          </a:p>
          <a:p>
            <a:pPr marL="990600" lvl="1" indent="0" rtl="0">
              <a:spcBef>
                <a:spcPts val="0"/>
              </a:spcBef>
              <a:buNone/>
            </a:pPr>
            <a:endParaRPr lang="en-US">
              <a:latin typeface="Calibri Light" panose="020F0302020204030204" charset="0"/>
              <a:ea typeface="华文中宋" panose="02010600040101010101" charset="-122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Appendix: Useful Resources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468755"/>
            <a:ext cx="10515600" cy="470789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Our Latest Survey</a:t>
            </a:r>
            <a:endParaRPr lang="en-US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Scene Text Detection and Recognition: The Deep Learning Era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arXiv: https://arxiv.org/abs/1811.04256  </a:t>
            </a:r>
            <a:r>
              <a:rPr lang="en-US" sz="2000">
                <a:solidFill>
                  <a:srgbClr val="E8488B"/>
                </a:solidFill>
                <a:latin typeface="Calibri Light" panose="020F0302020204030204" charset="0"/>
              </a:rPr>
              <a:t>   (draft version)</a:t>
            </a:r>
            <a:endParaRPr lang="en-US" sz="2000">
              <a:solidFill>
                <a:srgbClr val="E8488B"/>
              </a:solidFill>
              <a:latin typeface="Calibri Light" panose="020F0302020204030204" charset="0"/>
            </a:endParaRPr>
          </a:p>
          <a:p>
            <a:pPr marL="914400" lvl="1" indent="-406400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  <a:sym typeface="+mn-ea"/>
              </a:rPr>
              <a:t>Github: https://github.com/Jyouhou/SceneTextPapers </a:t>
            </a:r>
            <a:r>
              <a:rPr lang="en-US" sz="2000">
                <a:solidFill>
                  <a:srgbClr val="E8488B"/>
                </a:solidFill>
                <a:latin typeface="Calibri Light" panose="020F0302020204030204" charset="0"/>
                <a:sym typeface="+mn-ea"/>
              </a:rPr>
              <a:t>(compiled papers, datasets &amp; codes)</a:t>
            </a:r>
            <a:endParaRPr lang="en-US">
              <a:solidFill>
                <a:srgbClr val="E8488B"/>
              </a:solidFill>
              <a:latin typeface="Calibri Light" panose="020F0302020204030204" charset="0"/>
            </a:endParaRPr>
          </a:p>
          <a:p>
            <a:pPr marL="508000" lvl="1" indent="0" rtl="0">
              <a:spcBef>
                <a:spcPts val="0"/>
              </a:spcBef>
              <a:buNone/>
            </a:pPr>
            <a:endParaRPr lang="en-US">
              <a:latin typeface="Calibri Light" panose="020F0302020204030204" charset="0"/>
            </a:endParaRPr>
          </a:p>
          <a:p>
            <a:pPr marL="50800" lvl="0" indent="0" rtl="0">
              <a:spcBef>
                <a:spcPts val="0"/>
              </a:spcBef>
              <a:buNone/>
            </a:pPr>
            <a:endParaRPr lang="en-US" sz="2000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6485" y="2147570"/>
            <a:ext cx="4938395" cy="276034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Appendix: Useful Resources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478915"/>
            <a:ext cx="10515600" cy="469773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 sz="2800">
                <a:latin typeface="Calibri Light" panose="020F0302020204030204" charset="0"/>
                <a:sym typeface="+mn-ea"/>
              </a:rPr>
              <a:t>Our Previous Survey</a:t>
            </a: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4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Scene Text Detection and Recognition: Recent Advances and Future Trends, Frontiers of Computer Science, 2015   </a:t>
            </a:r>
            <a:r>
              <a:rPr lang="en-US" sz="2000">
                <a:solidFill>
                  <a:srgbClr val="E8488B"/>
                </a:solidFill>
                <a:latin typeface="Calibri Light" panose="020F0302020204030204" charset="0"/>
              </a:rPr>
              <a:t>(mainly conventional methods)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Link: http://www.vlrlab.net/admin/uploads/avatars/FCS_TextSurvey_2015.pdf</a:t>
            </a:r>
            <a:endParaRPr lang="en-US" sz="2000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9220" y="2129155"/>
            <a:ext cx="4353560" cy="2870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Appendix: Useful Resources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478915"/>
            <a:ext cx="10515600" cy="469773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 sz="2800">
                <a:latin typeface="Calibri Light" panose="020F0302020204030204" charset="0"/>
                <a:sym typeface="+mn-ea"/>
              </a:rPr>
              <a:t>Our Recent Papers</a:t>
            </a:r>
            <a:endParaRPr lang="en-US" sz="24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EAST: An Efficient and Accurate Scene Text Detector, CVPR, 2017.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Multi-Oriented Scene Text Detection via Corner Localization and Region Segmentation, CVPR, 2018.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TextSnake: A Flexible Representation for Detecting Text of Arbitrary Shapes, ECCV, 2018,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Mask TextSpotter: An End-to-End Trainable Neural Network for Spotting Text with Arbitrary Shapes, ECCV, 2018.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r>
              <a:rPr lang="en-US" sz="2000">
                <a:latin typeface="Calibri Light" panose="020F0302020204030204" charset="0"/>
              </a:rPr>
              <a:t>Scene Text Recognition from Two-Dimensional Perspective, AAAI, 2019.</a:t>
            </a:r>
            <a:endParaRPr lang="en-US" sz="2000">
              <a:latin typeface="Calibri Light" panose="020F0302020204030204" charset="0"/>
            </a:endParaRPr>
          </a:p>
          <a:p>
            <a:pPr marL="914400" lvl="1" indent="-406400" algn="l" rtl="0">
              <a:spcBef>
                <a:spcPts val="0"/>
              </a:spcBef>
            </a:pPr>
            <a:endParaRPr lang="en-US" sz="2000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Shape 86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>
                <a:latin typeface="Calibri Light" panose="020F0302020204030204" charset="0"/>
              </a:rPr>
              <a:t>Appendix: Useful Resources</a:t>
            </a:r>
            <a:endParaRPr lang="en-US">
              <a:latin typeface="Calibri Light" panose="020F0302020204030204" charset="0"/>
            </a:endParaRPr>
          </a:p>
        </p:txBody>
      </p:sp>
      <p:sp>
        <p:nvSpPr>
          <p:cNvPr id="868" name="Shape 868"/>
          <p:cNvSpPr txBox="1"/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Laboratories and Papers</a:t>
            </a:r>
            <a:endParaRPr lang="en-US">
              <a:latin typeface="Calibri Light" panose="020F0302020204030204" charset="0"/>
            </a:endParaRPr>
          </a:p>
          <a:p>
            <a:pPr marL="914400" lvl="1" indent="-3810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https://github.com/chongyangtao/Awesome-Scene-Text-Recognition</a:t>
            </a: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endParaRPr lang="en-US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>
                <a:latin typeface="Calibri Light" panose="020F0302020204030204" charset="0"/>
              </a:rPr>
              <a:t>Datasets and Codes</a:t>
            </a:r>
            <a:endParaRPr lang="en-US">
              <a:latin typeface="Calibri Light" panose="020F0302020204030204" charset="0"/>
            </a:endParaRPr>
          </a:p>
          <a:p>
            <a:pPr marL="914400" lvl="0" indent="-406400" rtl="0">
              <a:spcBef>
                <a:spcPts val="0"/>
              </a:spcBef>
            </a:pPr>
            <a:r>
              <a:rPr lang="en-US" sz="2400">
                <a:latin typeface="Calibri Light" panose="020F0302020204030204" charset="0"/>
              </a:rPr>
              <a:t>https://github.com/seungwooYoo/Curated-scene-text-recognition-analysis</a:t>
            </a:r>
            <a:endParaRPr lang="en-US" sz="2400">
              <a:latin typeface="Calibri Light" panose="020F0302020204030204" charset="0"/>
            </a:endParaRPr>
          </a:p>
          <a:p>
            <a:pPr marL="457200" lvl="0" indent="-406400" rtl="0">
              <a:spcBef>
                <a:spcPts val="0"/>
              </a:spcBef>
            </a:pPr>
            <a:endParaRPr lang="en-US" sz="2800">
              <a:latin typeface="Calibri Light" panose="020F0302020204030204" charset="0"/>
              <a:sym typeface="+mn-ea"/>
            </a:endParaRPr>
          </a:p>
          <a:p>
            <a:pPr marL="457200" lvl="0" indent="-406400" rtl="0">
              <a:spcBef>
                <a:spcPts val="0"/>
              </a:spcBef>
            </a:pPr>
            <a:r>
              <a:rPr lang="en-US" sz="2800">
                <a:latin typeface="Calibri Light" panose="020F0302020204030204" charset="0"/>
                <a:sym typeface="+mn-ea"/>
              </a:rPr>
              <a:t>Projects and Products</a:t>
            </a:r>
            <a:endParaRPr lang="en-US" sz="2400" b="1">
              <a:latin typeface="Calibri Light" panose="020F0302020204030204" charset="0"/>
              <a:sym typeface="+mn-ea"/>
            </a:endParaRPr>
          </a:p>
          <a:p>
            <a:pPr marL="914400" lvl="1" indent="-406400" rtl="0">
              <a:spcBef>
                <a:spcPts val="0"/>
              </a:spcBef>
            </a:pPr>
            <a:r>
              <a:rPr lang="en-US" sz="2400">
                <a:latin typeface="Calibri Light" panose="020F0302020204030204" charset="0"/>
                <a:sym typeface="+mn-ea"/>
              </a:rPr>
              <a:t>https://github.com/wanghaisheng/awesome-ocr</a:t>
            </a:r>
            <a:endParaRPr lang="en-US" sz="2400">
              <a:latin typeface="Calibri Light" panose="020F0302020204030204" charset="0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Shape 87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660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Thank You!</a:t>
            </a:r>
            <a:endParaRPr lang="en-US" sz="660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type="body" idx="1"/>
          </p:nvPr>
        </p:nvSpPr>
        <p:spPr>
          <a:xfrm>
            <a:off x="1097280" y="1558714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is </a:t>
            </a:r>
            <a:r>
              <a:rPr lang="en-US" sz="2400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complementary </a:t>
            </a:r>
            <a:r>
              <a:rPr lang="en-US" sz="2400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to</a:t>
            </a:r>
            <a:r>
              <a:rPr lang="en-US" sz="2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other visual cues, such as contour, color and texture</a:t>
            </a:r>
            <a:r>
              <a:rPr lang="en-US" sz="20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</a:t>
            </a: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Text as a</a:t>
            </a:r>
            <a:r>
              <a:rPr lang="en-US">
                <a:latin typeface="Calibri Light" panose="020F0302020204030204" charset="0"/>
                <a:sym typeface="Calibri" panose="020F0502020204030204"/>
              </a:rPr>
              <a:t> Cue in Visual Recognition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5" name="图片 -2147482621" descr="语义模糊性"/>
          <p:cNvPicPr>
            <a:picLocks noChangeAspect="1"/>
          </p:cNvPicPr>
          <p:nvPr/>
        </p:nvPicPr>
        <p:blipFill>
          <a:blip r:embed="rId1"/>
          <a:srcRect l="49653" b="6372"/>
          <a:stretch>
            <a:fillRect/>
          </a:stretch>
        </p:blipFill>
        <p:spPr>
          <a:xfrm>
            <a:off x="4058285" y="2333625"/>
            <a:ext cx="4142740" cy="3218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Problem Definition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655" y="1691005"/>
            <a:ext cx="7552690" cy="2942590"/>
          </a:xfrm>
          <a:prstGeom prst="rect">
            <a:avLst/>
          </a:prstGeom>
        </p:spPr>
      </p:pic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706620"/>
            <a:ext cx="10058400" cy="947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Scene text detection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is the process of predicting the presence of text and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localizing each instance (if any), usually at word or line level, in natural scenes 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Problem Definition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Shape 106"/>
          <p:cNvSpPr txBox="1"/>
          <p:nvPr>
            <p:ph type="body" idx="1"/>
          </p:nvPr>
        </p:nvSpPr>
        <p:spPr>
          <a:xfrm>
            <a:off x="1097280" y="4850130"/>
            <a:ext cx="10058400" cy="94742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p>
            <a:pPr marL="201295" marR="0" lvl="1" indent="-1079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 panose="020B0604020202020204"/>
              <a:buNone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Scene text recognition</a:t>
            </a:r>
            <a:r>
              <a:rPr lang="en-US" b="0" i="0" u="none" strike="noStrike" cap="none">
                <a:solidFill>
                  <a:schemeClr val="dk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is the process of converting text regions into computer readable and editable symbols</a:t>
            </a: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" name="灯片编号占位符 0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62655" y="1591310"/>
            <a:ext cx="5266055" cy="3033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 panose="020F0502020204030204"/>
              <a:buNone/>
            </a:pPr>
            <a:r>
              <a:rPr lang="en-US">
                <a:latin typeface="Calibri Light" panose="020F0302020204030204" charset="0"/>
                <a:sym typeface="Calibri" panose="020F0502020204030204"/>
              </a:rPr>
              <a:t>Challenges</a:t>
            </a:r>
            <a:endParaRPr lang="en-US" sz="44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idx="12"/>
          </p:nvPr>
        </p:nvSpPr>
        <p:spPr/>
        <p:txBody>
          <a:bodyPr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lang="en-US" sz="1200" b="0" i="0" u="none" strike="noStrike" cap="none">
              <a:solidFill>
                <a:srgbClr val="888888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" name="Shape 106"/>
          <p:cNvSpPr txBox="1"/>
          <p:nvPr/>
        </p:nvSpPr>
        <p:spPr>
          <a:xfrm>
            <a:off x="1097280" y="1491615"/>
            <a:ext cx="10501630" cy="1005205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190500" marR="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None/>
            </a:pP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Traditional OCR </a:t>
            </a:r>
            <a:r>
              <a:rPr lang="en-US" sz="2400" b="0" i="1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vs.</a:t>
            </a:r>
            <a:r>
              <a:rPr lang="en-US" sz="2400" b="0" i="0" u="none" strike="noStrike" cap="none">
                <a:solidFill>
                  <a:schemeClr val="tx1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 Scene T</a:t>
            </a:r>
            <a:r>
              <a:rPr lang="en-US">
                <a:solidFill>
                  <a:schemeClr val="tx1"/>
                </a:solidFill>
                <a:latin typeface="Calibri Light" panose="020F0302020204030204" charset="0"/>
                <a:sym typeface="Calibri" panose="020F0502020204030204"/>
              </a:rPr>
              <a:t>ext Detection and Recognition</a:t>
            </a:r>
            <a:endParaRPr lang="en-US" sz="2400" b="0" i="0" u="none" strike="noStrike" cap="none">
              <a:solidFill>
                <a:schemeClr val="tx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pic>
        <p:nvPicPr>
          <p:cNvPr id="1" name="图片 -2147482619" descr="图像特性对比"/>
          <p:cNvPicPr>
            <a:picLocks noChangeAspect="1"/>
          </p:cNvPicPr>
          <p:nvPr/>
        </p:nvPicPr>
        <p:blipFill>
          <a:blip r:embed="rId1"/>
          <a:srcRect b="4870"/>
          <a:stretch>
            <a:fillRect/>
          </a:stretch>
        </p:blipFill>
        <p:spPr>
          <a:xfrm>
            <a:off x="3244850" y="1941195"/>
            <a:ext cx="5701665" cy="2788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Shape 106"/>
          <p:cNvSpPr txBox="1"/>
          <p:nvPr/>
        </p:nvSpPr>
        <p:spPr>
          <a:xfrm>
            <a:off x="1097280" y="4719955"/>
            <a:ext cx="10318750" cy="862330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clean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background vs.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cluttered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background</a:t>
            </a:r>
            <a:endParaRPr lang="en-US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regular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font vs.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various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fonts</a:t>
            </a:r>
            <a:endParaRPr lang="en-US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plain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layout vs.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complex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layouts</a:t>
            </a:r>
            <a:endParaRPr lang="en-US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monotone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color vs. </a:t>
            </a:r>
            <a:r>
              <a:rPr lang="en-US" b="0" i="0" u="none" strike="noStrike" cap="none">
                <a:solidFill>
                  <a:srgbClr val="E8488B"/>
                </a:solidFill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different </a:t>
            </a:r>
            <a:r>
              <a:rPr lang="en-US" b="0" i="0" u="none" strike="noStrike" cap="none">
                <a:latin typeface="Calibri Light" panose="020F0302020204030204" charset="0"/>
                <a:ea typeface="Calibri" panose="020F0502020204030204"/>
                <a:cs typeface="Calibri" panose="020F0502020204030204"/>
                <a:sym typeface="Calibri" panose="020F0502020204030204"/>
              </a:rPr>
              <a:t>colors</a:t>
            </a:r>
            <a:endParaRPr lang="en-US" b="0" i="0" u="none" strike="noStrike" cap="none"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533400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Wingdings" panose="05000000000000000000" charset="0"/>
              <a:buChar char=""/>
            </a:pPr>
            <a:endParaRPr lang="en-US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2000" b="0" i="0" u="none" strike="noStrike" cap="none">
              <a:solidFill>
                <a:schemeClr val="dk1"/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 panose="020B0604020202020204"/>
              <a:buChar char="•"/>
            </a:pPr>
            <a:endParaRPr lang="en-US" sz="1600" b="0" i="0" u="none" strike="noStrike" cap="none">
              <a:solidFill>
                <a:schemeClr val="bg1">
                  <a:lumMod val="50000"/>
                </a:schemeClr>
              </a:solidFill>
              <a:latin typeface="Calibri Light" panose="020F0302020204030204" charset="0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11158</Words>
  <Application>WPS 演示</Application>
  <PresentationFormat/>
  <Paragraphs>559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Arial</vt:lpstr>
      <vt:lpstr>宋体</vt:lpstr>
      <vt:lpstr>Wingdings</vt:lpstr>
      <vt:lpstr>Arial</vt:lpstr>
      <vt:lpstr>Calibri</vt:lpstr>
      <vt:lpstr>Calibri Light</vt:lpstr>
      <vt:lpstr>等线</vt:lpstr>
      <vt:lpstr>Microsoft JhengHei UI</vt:lpstr>
      <vt:lpstr>Wingdings</vt:lpstr>
      <vt:lpstr>微软雅黑</vt:lpstr>
      <vt:lpstr>Arial Unicode MS</vt:lpstr>
      <vt:lpstr>华文中宋</vt:lpstr>
      <vt:lpstr>Office 主题</vt:lpstr>
      <vt:lpstr>Scene Text Detection and Recognition: The Deep Learning Era</vt:lpstr>
      <vt:lpstr>Outline</vt:lpstr>
      <vt:lpstr>Outline</vt:lpstr>
      <vt:lpstr>Text as a Carrier of High-Level Semantics </vt:lpstr>
      <vt:lpstr>Text as a Cue in Visual Recognition </vt:lpstr>
      <vt:lpstr>Text as a Cue in Visual Recognition</vt:lpstr>
      <vt:lpstr>Problem Definition</vt:lpstr>
      <vt:lpstr>Problem Definition</vt:lpstr>
      <vt:lpstr>Challenges</vt:lpstr>
      <vt:lpstr>Challenges</vt:lpstr>
      <vt:lpstr>Challenges</vt:lpstr>
      <vt:lpstr>Challenges</vt:lpstr>
      <vt:lpstr>Outline</vt:lpstr>
      <vt:lpstr>PowerPoint 演示文稿</vt:lpstr>
      <vt:lpstr>Holistic, Multi-Channel Prediction</vt:lpstr>
      <vt:lpstr>Holistic, Multi-Channel Prediction</vt:lpstr>
      <vt:lpstr>TextBoxes</vt:lpstr>
      <vt:lpstr>Rotation Proposals</vt:lpstr>
      <vt:lpstr>Rotation Proposals</vt:lpstr>
      <vt:lpstr>Corner Localization and Region Segmentation (A Megvii work in CVPR 2018) </vt:lpstr>
      <vt:lpstr>Corner Localization and Region Segmentation</vt:lpstr>
      <vt:lpstr>PowerPoint 演示文稿</vt:lpstr>
      <vt:lpstr>EAST (A Megvii work in CVPR 2017)</vt:lpstr>
      <vt:lpstr>EAST</vt:lpstr>
      <vt:lpstr>EAST</vt:lpstr>
      <vt:lpstr>PowerPoint 演示文稿</vt:lpstr>
      <vt:lpstr>TextSnake (A Megvii work in ECCV 2018)</vt:lpstr>
      <vt:lpstr>TextSnake (A Megvii work in ECCV 2018)</vt:lpstr>
      <vt:lpstr>TextSnake (A Megvii work in ECCV 2018)</vt:lpstr>
      <vt:lpstr>Mask TextSpotter (A Megvii work in ECCV 2018)</vt:lpstr>
      <vt:lpstr>Mask TextSpotter (A Megvii work in ECCV 2018)</vt:lpstr>
      <vt:lpstr>PowerPoint 演示文稿</vt:lpstr>
      <vt:lpstr>CRNN</vt:lpstr>
      <vt:lpstr>ASTER</vt:lpstr>
      <vt:lpstr>ASTER</vt:lpstr>
      <vt:lpstr>FAN</vt:lpstr>
      <vt:lpstr>PowerPoint 演示文稿</vt:lpstr>
      <vt:lpstr>SynthText</vt:lpstr>
      <vt:lpstr>SynthText</vt:lpstr>
      <vt:lpstr>Summary</vt:lpstr>
      <vt:lpstr>Outline</vt:lpstr>
      <vt:lpstr>Multi-Lingual Text Detection and Recognition</vt:lpstr>
      <vt:lpstr>Reading Text of Arbitrary Shapes</vt:lpstr>
      <vt:lpstr>Text Image Synthesis</vt:lpstr>
      <vt:lpstr>Model Robustness</vt:lpstr>
      <vt:lpstr>Outline</vt:lpstr>
      <vt:lpstr>Text Information Extraction from Cards/Certificates</vt:lpstr>
      <vt:lpstr>Text Information Extraction from Cards/Certificates</vt:lpstr>
      <vt:lpstr>What if we need to recognize hundreds of types of cards/certificates/receipts? </vt:lpstr>
      <vt:lpstr>Solution: TemplateOCR</vt:lpstr>
      <vt:lpstr>Solution: TemplateOCR</vt:lpstr>
      <vt:lpstr>Outline</vt:lpstr>
      <vt:lpstr>Conclusion</vt:lpstr>
      <vt:lpstr>Conclusion</vt:lpstr>
      <vt:lpstr>Appendix: Useful Resources</vt:lpstr>
      <vt:lpstr>Appendix: Useful Resources</vt:lpstr>
      <vt:lpstr>Appendix: Useful Resources</vt:lpstr>
      <vt:lpstr>Appendix: Useful Resources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7: Text Detection and Recognition</dc:title>
  <dc:creator/>
  <cp:lastModifiedBy>megvii</cp:lastModifiedBy>
  <cp:revision>646</cp:revision>
  <dcterms:created xsi:type="dcterms:W3CDTF">2017-10-28T07:56:00Z</dcterms:created>
  <dcterms:modified xsi:type="dcterms:W3CDTF">2018-11-30T07:30:09Z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